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613" r:id="rId9"/>
    <p:sldId id="2614" r:id="rId10"/>
    <p:sldId id="2642" r:id="rId11"/>
    <p:sldId id="2636" r:id="rId12"/>
    <p:sldId id="2641" r:id="rId13"/>
    <p:sldId id="2643" r:id="rId14"/>
    <p:sldId id="2644" r:id="rId15"/>
    <p:sldId id="2646" r:id="rId16"/>
    <p:sldId id="2634" r:id="rId17"/>
    <p:sldId id="2647" r:id="rId18"/>
    <p:sldId id="2648" r:id="rId19"/>
    <p:sldId id="2637" r:id="rId20"/>
    <p:sldId id="2645" r:id="rId21"/>
    <p:sldId id="2649" r:id="rId22"/>
    <p:sldId id="2651" r:id="rId23"/>
    <p:sldId id="2650" r:id="rId24"/>
    <p:sldId id="2652" r:id="rId25"/>
    <p:sldId id="2635" r:id="rId26"/>
    <p:sldId id="2638" r:id="rId27"/>
    <p:sldId id="2653" r:id="rId28"/>
    <p:sldId id="2654" r:id="rId29"/>
    <p:sldId id="2655" r:id="rId30"/>
    <p:sldId id="2656" r:id="rId31"/>
    <p:sldId id="2657" r:id="rId32"/>
    <p:sldId id="2658" r:id="rId33"/>
    <p:sldId id="2639" r:id="rId34"/>
    <p:sldId id="2383" r:id="rId35"/>
    <p:sldId id="2640" r:id="rId36"/>
    <p:sldId id="2659" r:id="rId37"/>
    <p:sldId id="2633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4" autoAdjust="0"/>
    <p:restoredTop sz="96291" autoAdjust="0"/>
  </p:normalViewPr>
  <p:slideViewPr>
    <p:cSldViewPr snapToGrid="0" snapToObjects="1">
      <p:cViewPr>
        <p:scale>
          <a:sx n="113" d="100"/>
          <a:sy n="113" d="100"/>
        </p:scale>
        <p:origin x="456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pers.cool/arxiv/2006.16236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Linear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Attention</a:t>
            </a:r>
            <a:endParaRPr lang="zh-CN" altLang="en-US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Linear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</a:t>
            </a:r>
            <a:endParaRPr lang="zh-CN" altLang="en-US" sz="11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6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Linear 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制约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性能关键因素，其实是定义里的 </a:t>
                </a:r>
                <a:r>
                  <a:rPr lang="en" altLang="zh-CN" dirty="0"/>
                  <a:t>Softmax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这一步得到一个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的矩阵，就是这一步决定了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的复杂度为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如果没有 </a:t>
                </a:r>
                <a:r>
                  <a:rPr lang="en" altLang="zh-CN" dirty="0"/>
                  <a:t>Softmax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那么就是三个矩阵连乘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而矩阵乘法是满足结合率，所以可以先算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得到一个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的矩阵，然后再用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 左乘，由于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所以去掉 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 的复杂度是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9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8C0F4BB-EF23-E9B8-4774-588AE20025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800" b="0" dirty="0"/>
                  <a:t>去掉 </a:t>
                </a:r>
                <a:r>
                  <a:rPr lang="en" altLang="zh-CN" sz="2800" b="0" dirty="0"/>
                  <a:t>Softmax</a:t>
                </a:r>
                <a:r>
                  <a:rPr lang="zh-CN" altLang="en-US" sz="2800" b="0" dirty="0"/>
                  <a:t> 的 </a:t>
                </a:r>
                <a:r>
                  <a:rPr lang="en" altLang="zh-CN" sz="2800" b="0" dirty="0"/>
                  <a:t>Attention</a:t>
                </a:r>
                <a:r>
                  <a:rPr lang="zh-CN" altLang="en-US" sz="2800" b="0" dirty="0"/>
                  <a:t> 复杂度可以降到最理想线性级别 </a:t>
                </a:r>
                <a14:m>
                  <m:oMath xmlns:m="http://schemas.openxmlformats.org/officeDocument/2006/math"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sz="2800" b="0" dirty="0"/>
                  <a:t>！</a:t>
                </a:r>
                <a:endParaRPr lang="en-US" altLang="zh-CN" sz="2800" b="0" dirty="0"/>
              </a:p>
              <a:p>
                <a:pPr>
                  <a:lnSpc>
                    <a:spcPct val="200000"/>
                  </a:lnSpc>
                </a:pPr>
                <a:r>
                  <a:rPr lang="zh-CN" altLang="en-US" sz="2800" b="0" dirty="0"/>
                  <a:t>这就对计算的极致追求：</a:t>
                </a:r>
                <a:r>
                  <a:rPr lang="en" altLang="zh-CN" sz="2800" b="0" dirty="0"/>
                  <a:t>Linear Attention</a:t>
                </a:r>
                <a:r>
                  <a:rPr lang="zh-CN" altLang="en-US" sz="2800" b="0" dirty="0"/>
                  <a:t>！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8C0F4BB-EF23-E9B8-4774-588AE2002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0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Linear 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algn="l"/>
                <a:r>
                  <a:rPr lang="zh-CN" altLang="en-US" dirty="0"/>
                  <a:t>之前工作证明了多头自注意力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只要有足够注意力头数就可以表示任意的卷积层。但是，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论文反向表明，用自回归目标训练自注意力层可以被看作是一个 </a:t>
                </a:r>
                <a:r>
                  <a:rPr lang="en" altLang="zh-CN" dirty="0"/>
                  <a:t>RNN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可以显著加快自回归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模型推理时间。</a:t>
                </a:r>
                <a:endParaRPr lang="en-US" altLang="zh-CN" dirty="0"/>
              </a:p>
              <a:p>
                <a:r>
                  <a:rPr lang="zh-CN" altLang="en-US" dirty="0"/>
                  <a:t>将 </a:t>
                </a:r>
                <a:r>
                  <a:rPr lang="en-US" altLang="zh-CN" dirty="0"/>
                  <a:t>self-attention </a:t>
                </a:r>
                <a:r>
                  <a:rPr lang="zh-CN" altLang="en-US" dirty="0"/>
                  <a:t>表示为核特征图的线性点积，并利用矩阵乘积的结合率将复杂度从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降低到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为序列长度。</a:t>
                </a:r>
                <a:endParaRPr lang="en-US" altLang="zh-CN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6556098" cy="4994910"/>
              </a:xfrm>
            </p:spPr>
            <p:txBody>
              <a:bodyPr/>
              <a:lstStyle/>
              <a:p>
                <a:r>
                  <a:rPr lang="zh-CN" altLang="en-US" sz="2200" dirty="0"/>
                  <a:t>给定一个下标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/>
                  <a:t>，返回一个矩阵的第 行作为一个向量，对应任意相似性函数，可以写出一个广义的注意力方程：</a:t>
                </a: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/>
              </a:p>
              <a:p>
                <a:r>
                  <a:rPr lang="zh-CN" altLang="en-US" sz="2200" dirty="0"/>
                  <a:t>其中，相似性函数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i="0" dirty="0" smtClean="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sz="22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替代为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den>
                    </m:f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数学等价。</a:t>
                </a:r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6556098" cy="4994910"/>
              </a:xfrm>
              <a:blipFill>
                <a:blip r:embed="rId2"/>
                <a:stretch>
                  <a:fillRect l="-965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5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DBA9AA-C9A1-350D-87DF-DFDECEA5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为了保留</a:t>
                </a:r>
                <a:r>
                  <a:rPr lang="en" altLang="zh-CN" sz="2200" dirty="0"/>
                  <a:t>Attention</a:t>
                </a:r>
                <a:r>
                  <a:rPr lang="zh-CN" altLang="en-US" sz="2200" dirty="0"/>
                  <a:t>相似的分布特性，需要对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200" dirty="0"/>
                  <a:t> 施加一个非负的约束，保证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dirty="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200" dirty="0"/>
                  <a:t> 恒成立。</a:t>
                </a:r>
                <a:endParaRPr lang="en-US" altLang="zh-CN" sz="2200" dirty="0"/>
              </a:p>
              <a:p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如果直接去掉</a:t>
                </a:r>
                <a:r>
                  <a:rPr lang="en" altLang="zh-CN" sz="2200" b="0" i="0" dirty="0">
                    <a:effectLst/>
                    <a:latin typeface="Georgia" panose="02040502050405020303" pitchFamily="18" charset="0"/>
                  </a:rPr>
                  <a:t>Softmax</a:t>
                </a:r>
                <a:r>
                  <a:rPr lang="zh-CN" altLang="en" sz="2200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那么就是</a:t>
                </a:r>
                <a:r>
                  <a:rPr lang="zh-CN" altLang="en-US" sz="2200" b="0" i="0" u="none" strike="noStrike" dirty="0">
                    <a:solidFill>
                      <a:srgbClr val="0000FF"/>
                    </a:solidFill>
                    <a:effectLst/>
                    <a:latin typeface="MathJax_Mai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dirty="0" smtClean="0">
                        <a:latin typeface="Cambria Math" panose="02040503050406030204" pitchFamily="18" charset="0"/>
                      </a:rPr>
                      <m:t>sim</m:t>
                    </m:r>
                    <m:d>
                      <m:d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" altLang="zh-CN" sz="22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" sz="2200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问题是内积无法保证非负性，所以这还不是一个合理的选择。</a:t>
                </a:r>
                <a:endParaRPr lang="en-US" altLang="zh-CN" sz="22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29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DBA9AA-C9A1-350D-87DF-DFDECEA5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的每个元素都是非负的，那么内积自然也就是非负的。为了完成这点，可以给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各自加个特征表示核函数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altLang="zh-CN" sz="2200" dirty="0"/>
                  <a:t> </a:t>
                </a:r>
                <a:r>
                  <a:rPr lang="zh-CN" altLang="el-GR" sz="2200" dirty="0"/>
                  <a:t>，</a:t>
                </a:r>
                <a:r>
                  <a:rPr lang="zh-CN" altLang="en-US" sz="2200" dirty="0"/>
                  <a:t>则可以将广义的 </a:t>
                </a:r>
                <a:r>
                  <a:rPr lang="en-US" altLang="zh-CN" sz="2200" dirty="0"/>
                  <a:t>self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Attention</a:t>
                </a:r>
                <a:r>
                  <a:rPr lang="zh-CN" altLang="en-US" sz="2200" dirty="0"/>
                  <a:t> 重写为：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" altLang="zh-CN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" altLang="zh-CN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en-US" sz="2200" dirty="0"/>
              </a:p>
              <a:p>
                <a:r>
                  <a:rPr lang="zh-CN" altLang="en-US" sz="2200" b="0" i="0" dirty="0">
                    <a:solidFill>
                      <a:srgbClr val="2C3E50"/>
                    </a:solidFill>
                    <a:effectLst/>
                    <a:latin typeface="-apple-system"/>
                  </a:rPr>
                  <a:t>根据矩阵乘法的结合律，进一步简化：</a:t>
                </a:r>
                <a:endParaRPr lang="en-US" altLang="zh-CN" sz="2200" b="0" i="0" dirty="0">
                  <a:solidFill>
                    <a:srgbClr val="2C3E50"/>
                  </a:solidFill>
                  <a:effectLst/>
                  <a:latin typeface="-apple-system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 r="-462" b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7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519F88-B618-C392-A984-008BED9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当分子写成向量形式时，可以简化为：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20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l-GR" altLang="zh-CN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" altLang="zh-CN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2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" altLang="zh-CN" sz="22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zh-CN" altLang="en-US" sz="2200" dirty="0"/>
                  <a:t>特征映射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200" dirty="0"/>
                  <a:t> 逐行应用于矩阵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200" dirty="0"/>
                  <a:t>。最终 </a:t>
                </a:r>
                <a:r>
                  <a:rPr lang="en-US" altLang="zh-CN" sz="2200" dirty="0"/>
                  <a:t>L</a:t>
                </a:r>
                <a:r>
                  <a:rPr lang="en" altLang="zh-CN" sz="2200" dirty="0" err="1"/>
                  <a:t>inear</a:t>
                </a:r>
                <a:r>
                  <a:rPr lang="en" altLang="zh-CN" sz="2200" dirty="0"/>
                  <a:t> transformer</a:t>
                </a:r>
                <a:r>
                  <a:rPr lang="zh-CN" altLang="en-US" sz="2200" dirty="0"/>
                  <a:t> 时间复杂度、空间复杂度都是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的，因为可以一次计算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200" dirty="0"/>
                  <a:t> 并且在每个查询中重复使用。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 r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8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519F88-B618-C392-A984-008BED9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2200" dirty="0"/>
                  <a:t>Paper</a:t>
                </a:r>
                <a:r>
                  <a:rPr lang="zh-CN" altLang="en-US" sz="2200" dirty="0">
                    <a:hlinkClick r:id="rId2"/>
                  </a:rPr>
                  <a:t> </a:t>
                </a:r>
                <a:r>
                  <a:rPr lang="en" altLang="zh-CN" sz="2200" dirty="0">
                    <a:hlinkClick r:id="rId2"/>
                  </a:rPr>
                  <a:t>Transformers are RNNs: Fast Autoregressive Transformers with Linear Attention</a:t>
                </a:r>
                <a:r>
                  <a:rPr lang="zh-CN" altLang="en-US" sz="2200" dirty="0"/>
                  <a:t> 选择的是值域非负的激活函数：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l-GR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𝑒𝑙𝑢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2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Free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zh-CN" altLang="en-US" sz="11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3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881120" y="1399822"/>
            <a:ext cx="7040880" cy="2267938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sz="2200" dirty="0"/>
                  <a:t>Attention Free Transformer (AFT) </a:t>
                </a:r>
                <a:r>
                  <a:rPr lang="zh-CN" altLang="en-US" sz="2200" dirty="0"/>
                  <a:t>是 </a:t>
                </a:r>
                <a:r>
                  <a:rPr lang="en" altLang="zh-CN" sz="2200" dirty="0"/>
                  <a:t>Apple</a:t>
                </a:r>
                <a:r>
                  <a:rPr lang="zh-CN" altLang="en-US" sz="2200" dirty="0"/>
                  <a:t> 提出的一种新型的神经网络模型，它在传统 </a:t>
                </a:r>
                <a:r>
                  <a:rPr lang="en" altLang="zh-CN" sz="2200" dirty="0"/>
                  <a:t>Transformer </a:t>
                </a:r>
                <a:r>
                  <a:rPr lang="zh-CN" altLang="en-US" sz="2200" dirty="0"/>
                  <a:t>基础上，消除了点积自注意力，使内存复杂度从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变成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𝑇𝑑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sz="2200" dirty="0"/>
                  <a:t>，</a:t>
                </a:r>
                <a:r>
                  <a:rPr lang="zh-CN" altLang="en-US" sz="2200" dirty="0"/>
                  <a:t>其中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 是序列长度，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dirty="0"/>
                  <a:t> 是嵌入的维数。</a:t>
                </a: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没有照片描述。">
            <a:extLst>
              <a:ext uri="{FF2B5EF4-FFF2-40B4-BE49-F238E27FC236}">
                <a16:creationId xmlns:a16="http://schemas.microsoft.com/office/drawing/2014/main" id="{9AC469F2-CA57-D7F4-100A-8D4AB536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429000"/>
            <a:ext cx="10063163" cy="2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43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3E68C7-CDF0-91B9-A2A8-7F32EB7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经过三个 </a:t>
                </a:r>
                <a:r>
                  <a:rPr lang="en" altLang="zh-CN" dirty="0"/>
                  <a:t>linear Transformer</a:t>
                </a:r>
                <a:r>
                  <a:rPr lang="zh-CN" altLang="en-US" dirty="0"/>
                  <a:t> 得到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" altLang="zh-CN" dirty="0"/>
                  <a:t>3</a:t>
                </a:r>
                <a:r>
                  <a:rPr lang="zh-CN" altLang="en-US" dirty="0"/>
                  <a:t>个矩阵， 维度为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dirty="0"/>
                  <a:t> </a:t>
                </a:r>
                <a:r>
                  <a:rPr lang="zh-CN" altLang="en" dirty="0"/>
                  <a:t>。</a:t>
                </a:r>
                <a:r>
                  <a:rPr lang="en" altLang="zh-CN" dirty="0"/>
                  <a:t>AFT</a:t>
                </a:r>
                <a:r>
                  <a:rPr lang="zh-CN" altLang="en-US" dirty="0"/>
                  <a:t> 引入了一个新的可训练参数矩阵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论文将其称之为可学习的一对一位置偏置（</a:t>
                </a:r>
                <a:r>
                  <a:rPr lang="en" altLang="zh-CN" dirty="0"/>
                  <a:t>learned pair-wise position biases</a:t>
                </a:r>
                <a:r>
                  <a:rPr lang="zh-CN" altLang="en" dirty="0"/>
                  <a:t>）。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05F399-6579-41AC-046F-1D9CC85D7E8E}"/>
              </a:ext>
            </a:extLst>
          </p:cNvPr>
          <p:cNvGrpSpPr/>
          <p:nvPr/>
        </p:nvGrpSpPr>
        <p:grpSpPr>
          <a:xfrm>
            <a:off x="609655" y="2962832"/>
            <a:ext cx="10962440" cy="3189997"/>
            <a:chOff x="609655" y="2962832"/>
            <a:chExt cx="10962440" cy="3189997"/>
          </a:xfrm>
        </p:grpSpPr>
        <p:pic>
          <p:nvPicPr>
            <p:cNvPr id="10242" name="Picture 2" descr="在这里插入图片描述">
              <a:extLst>
                <a:ext uri="{FF2B5EF4-FFF2-40B4-BE49-F238E27FC236}">
                  <a16:creationId xmlns:a16="http://schemas.microsoft.com/office/drawing/2014/main" id="{2DAFAF37-2D5C-A4F1-F4AC-921CF900C2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872"/>
            <a:stretch/>
          </p:blipFill>
          <p:spPr bwMode="auto">
            <a:xfrm>
              <a:off x="609655" y="2962832"/>
              <a:ext cx="8134038" cy="318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在这里插入图片描述">
              <a:extLst>
                <a:ext uri="{FF2B5EF4-FFF2-40B4-BE49-F238E27FC236}">
                  <a16:creationId xmlns:a16="http://schemas.microsoft.com/office/drawing/2014/main" id="{D70076D6-85AD-A491-5E73-AB22EB43B0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7066" r="36780"/>
            <a:stretch/>
          </p:blipFill>
          <p:spPr bwMode="auto">
            <a:xfrm>
              <a:off x="9626174" y="3622336"/>
              <a:ext cx="1945921" cy="190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76DAF83A-B56A-4D4E-5931-5B9F1B936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3693" y="5433818"/>
              <a:ext cx="2202708" cy="42621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331C83-930D-3C7C-AAB8-7F28C6BCC730}"/>
                </a:ext>
              </a:extLst>
            </p:cNvPr>
            <p:cNvSpPr txBox="1"/>
            <p:nvPr/>
          </p:nvSpPr>
          <p:spPr>
            <a:xfrm>
              <a:off x="9137930" y="5462258"/>
              <a:ext cx="976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output</a:t>
              </a:r>
              <a:endPara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6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3E68C7-CDF0-91B9-A2A8-7F32EB7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Step1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71195"/>
                <a:ext cx="10963473" cy="4994910"/>
              </a:xfrm>
            </p:spPr>
            <p:txBody>
              <a:bodyPr/>
              <a:lstStyle/>
              <a:p>
                <a:r>
                  <a:rPr lang="zh-CN" altLang="en-US" dirty="0"/>
                  <a:t> 求偏置的权重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" altLang="zh-CN" dirty="0"/>
                  <a:t> </a:t>
                </a:r>
                <a:r>
                  <a:rPr lang="zh-CN" altLang="en-US" dirty="0"/>
                  <a:t>取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的向量，和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做点乘后以列方向计算 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。该步骤的计算复杂度为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𝑇𝑑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71195"/>
                <a:ext cx="10963473" cy="499491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2822270-EA0A-BF36-AE79-1BD54F2E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83" y="3539753"/>
            <a:ext cx="7871796" cy="275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𝐴𝑡𝑡𝑒𝑛𝑡𝑖𝑜𝑛</m:t>
                        </m:r>
                      </m:e>
                      <m:sup>
                        <m:r>
                          <m:rPr>
                            <m:nor/>
                          </m:rPr>
                          <a:rPr lang="en" altLang="zh-CN" i="1" dirty="0"/>
                          <m:t>(</m:t>
                        </m:r>
                        <m:r>
                          <m:rPr>
                            <m:nor/>
                          </m:rPr>
                          <a:rPr lang="en" altLang="zh-CN" i="1" dirty="0"/>
                          <m:t>t</m:t>
                        </m:r>
                        <m:r>
                          <m:rPr>
                            <m:nor/>
                          </m:rPr>
                          <a:rPr lang="en" altLang="zh-CN" i="1" dirty="0"/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矩阵。将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用 </a:t>
                </a:r>
                <a:r>
                  <a:rPr lang="en" altLang="zh-CN" dirty="0"/>
                  <a:t>sigmoid</a:t>
                </a:r>
                <a:r>
                  <a:rPr lang="zh-CN" altLang="en-US" dirty="0"/>
                  <a:t> 变换后，点乘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。</a:t>
                </a:r>
                <a:r>
                  <a:rPr lang="zh-CN" altLang="en-US" dirty="0"/>
                  <a:t>该步骤的计算复杂度为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i="1" dirty="0" err="1">
                            <a:latin typeface="Cambria Math" panose="02040503050406030204" pitchFamily="18" charset="0"/>
                          </a:rPr>
                          <m:t>𝑇𝑑</m:t>
                        </m:r>
                      </m:e>
                    </m:d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𝐴𝑡𝑡𝑒𝑛𝑡𝑖𝑜𝑛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)⨀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D50F06A-00FB-8427-E61C-4C0D344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21" y="3516634"/>
            <a:ext cx="6383668" cy="29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dirty="0"/>
                  <a:t>​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该步骤的计算复杂度为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i="1" dirty="0" err="1">
                            <a:latin typeface="Cambria Math" panose="02040503050406030204" pitchFamily="18" charset="0"/>
                          </a:rPr>
                          <m:t>𝑇𝑑</m:t>
                        </m:r>
                      </m:e>
                    </m:d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 dirty="0"/>
                        <m:t>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𝐴𝑡𝑡𝑒𝑛𝑡𝑖𝑜𝑛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" altLang="zh-CN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)⨀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t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B8411ED-EF95-C026-6902-3D48FB5A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566" y="3116215"/>
            <a:ext cx="8753629" cy="3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9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 </a:t>
                </a:r>
                <a:r>
                  <a:rPr lang="en-US" altLang="zh-CN" dirty="0"/>
                  <a:t>Step3</a:t>
                </a:r>
                <a:r>
                  <a:rPr lang="zh-CN" altLang="en-US" dirty="0"/>
                  <a:t> 使用交换律得到：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 dirty="0"/>
                        <m:t>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𝐴𝑡𝑡𝑒𝑛𝑡𝑖𝑜𝑛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t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4D309E-825B-78EE-9542-9D34DC54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0" y="3553178"/>
            <a:ext cx="11306541" cy="23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27E2F0-5589-2544-0C3F-B62E3826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32F85C-E3B8-9677-1482-43FE57E324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200" dirty="0"/>
              <a:t>从 </a:t>
            </a:r>
            <a:r>
              <a:rPr lang="en" altLang="zh-CN" sz="2200" dirty="0"/>
              <a:t>AFT-full</a:t>
            </a:r>
            <a:r>
              <a:rPr lang="zh-CN" altLang="en-US" sz="2200" dirty="0"/>
              <a:t> 计算过程拆解后的内容来看 </a:t>
            </a:r>
            <a:r>
              <a:rPr lang="en" altLang="zh-CN" sz="2200" dirty="0"/>
              <a:t>AFT-full</a:t>
            </a:r>
            <a:r>
              <a:rPr lang="zh-CN" altLang="en-US" sz="2200" dirty="0"/>
              <a:t> 本身并不复杂，它最关键的改进是将 </a:t>
            </a:r>
            <a:r>
              <a:rPr lang="en" altLang="zh-CN" sz="2200" dirty="0"/>
              <a:t>Transformer</a:t>
            </a:r>
            <a:r>
              <a:rPr lang="zh-CN" altLang="en-US" sz="2200" dirty="0"/>
              <a:t> 的矩阵乘法修改为了按元素相乘：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E5F0-4F24-766D-3C6A-95970226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70" y="3044991"/>
            <a:ext cx="7772400" cy="28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总结与思考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34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881120" y="2153920"/>
            <a:ext cx="7040880" cy="15138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50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 </a:t>
            </a:r>
          </a:p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结构の问题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5400" b="0" dirty="0"/>
                  <a:t>改进 </a:t>
                </a:r>
                <a:r>
                  <a:rPr lang="en" altLang="zh-CN" sz="5400" b="0" dirty="0"/>
                  <a:t>Softmax</a:t>
                </a:r>
                <a:r>
                  <a:rPr lang="zh-CN" altLang="en-US" sz="5400" b="0" dirty="0"/>
                  <a:t> 降低计算复杂度从：</a:t>
                </a:r>
                <a:endParaRPr lang="en-US" altLang="zh-CN" sz="5400" b="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5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5400" b="0" dirty="0"/>
                  <a:t> 到 </a:t>
                </a:r>
                <a14:m>
                  <m:oMath xmlns:m="http://schemas.openxmlformats.org/officeDocument/2006/math"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5400" b="0" dirty="0"/>
              </a:p>
            </p:txBody>
          </p:sp>
        </mc:Choice>
        <mc:Fallback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05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4578656C-CF02-34AF-5CEA-E43920638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275" b="4031"/>
          <a:stretch/>
        </p:blipFill>
        <p:spPr bwMode="auto">
          <a:xfrm>
            <a:off x="1687561" y="1013139"/>
            <a:ext cx="8821639" cy="54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1AC0A5-ABC0-A2BC-44A5-66CD2851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2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8DBFCC0D-5D40-5BFF-59C8-115C28F68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7430911" y="1175051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1AC0A5-ABC0-A2BC-44A5-66CD2851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Dot-Product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45709EF2-3AC3-6A95-87F9-0774DC5689AB}"/>
              </a:ext>
            </a:extLst>
          </p:cNvPr>
          <p:cNvSpPr/>
          <p:nvPr/>
        </p:nvSpPr>
        <p:spPr>
          <a:xfrm>
            <a:off x="5809480" y="1549399"/>
            <a:ext cx="238991" cy="4447309"/>
          </a:xfrm>
          <a:prstGeom prst="rightBrace">
            <a:avLst>
              <a:gd name="adj1" fmla="val 8333"/>
              <a:gd name="adj2" fmla="val 4815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84335D10-1590-F53C-D911-C9A6D0A94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2"/>
          <a:stretch/>
        </p:blipFill>
        <p:spPr bwMode="auto">
          <a:xfrm>
            <a:off x="970845" y="1175051"/>
            <a:ext cx="4001912" cy="51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3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结构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5943600" cy="4993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个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dirty="0"/>
                  <a:t> 维的特征向量。</a:t>
                </a:r>
                <a:r>
                  <a:rPr lang="en" altLang="zh-CN" sz="2400" dirty="0"/>
                  <a:t>Transformer</a:t>
                </a:r>
                <a:r>
                  <a:rPr lang="zh-CN" altLang="en-US" sz="2400" dirty="0"/>
                  <a:t> 即一个函数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zh-CN" altLang="en" sz="2400" dirty="0"/>
                  <a:t>，</a:t>
                </a:r>
                <a:r>
                  <a:rPr lang="zh-CN" altLang="en-US" sz="2400" dirty="0"/>
                  <a:t>由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 个 </a:t>
                </a:r>
                <a:r>
                  <a:rPr lang="en" altLang="zh-CN" sz="2400" dirty="0"/>
                  <a:t>Transformer</a:t>
                </a:r>
                <a:r>
                  <a:rPr lang="zh-CN" altLang="en-US" sz="2400" dirty="0"/>
                  <a:t> 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(⋅),…,</m:t>
                    </m:r>
                    <m:sSub>
                      <m:sSub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(⋅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组成：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5943600" cy="4993200"/>
              </a:xfrm>
              <a:blipFill>
                <a:blip r:embed="rId2"/>
                <a:stretch>
                  <a:fillRect l="-1279" r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3675960F-5378-324E-1D21-346F687D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9" r="31030" b="4031"/>
          <a:stretch/>
        </p:blipFill>
        <p:spPr bwMode="auto">
          <a:xfrm>
            <a:off x="7258756" y="853009"/>
            <a:ext cx="4109155" cy="56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9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结构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zh-CN" altLang="en-US" sz="2400" dirty="0"/>
                  <a:t> 代表自注意力函数，即 </a:t>
                </a:r>
                <a:r>
                  <a:rPr lang="en-US" altLang="zh-CN" sz="2400" dirty="0"/>
                  <a:t>Self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Attention</a:t>
                </a:r>
                <a:r>
                  <a:rPr lang="zh-CN" altLang="en-US" sz="2400" dirty="0"/>
                  <a:t>。输入序列 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 由三个矩阵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zh-CN" altLang="en-US" sz="2400" b="0" i="0" dirty="0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:r>
                  <a:rPr lang="en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2400" dirty="0"/>
                  <a:t> 映射到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800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  <a:blipFill>
                <a:blip r:embed="rId2"/>
                <a:stretch>
                  <a:fillRect l="-1279" r="-6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2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结构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zh-CN" altLang="en-US" sz="2400" dirty="0"/>
                  <a:t> 函数按行应用与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𝑄𝐾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 分别表示 </a:t>
                </a:r>
                <a:r>
                  <a:rPr lang="en-US" altLang="zh-CN" sz="2400" dirty="0"/>
                  <a:t>queries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keys</a:t>
                </a:r>
                <a:r>
                  <a:rPr lang="zh-CN" altLang="en-US" sz="2400" dirty="0"/>
                  <a:t> 和 </a:t>
                </a:r>
                <a:r>
                  <a:rPr lang="en-US" altLang="zh-CN" sz="2400" dirty="0"/>
                  <a:t>values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800" dirty="0"/>
              </a:p>
              <a:p>
                <a:pPr/>
                <a:r>
                  <a:rPr lang="zh-CN" altLang="en-US" sz="2400" dirty="0">
                    <a:latin typeface="Cambria Math" panose="02040503050406030204" pitchFamily="18" charset="0"/>
                  </a:rPr>
                  <a:t>其中相似性是由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点积的指数表示。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800" b="0" dirty="0"/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  <a:blipFill>
                <a:blip r:embed="rId2"/>
                <a:stretch>
                  <a:fillRect l="-1279" r="-6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3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222C8C-EAA2-9533-5581-B5BBE00B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</a:t>
            </a:r>
            <a:r>
              <a:rPr lang="zh-CN" altLang="en-US" dirty="0"/>
              <a:t>的计算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EA0584D-7C2A-7E89-9C46-5240E367DC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尽管基于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的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有着良好并行性能，但空间和时间复杂度都是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是序列长度，所以当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比较大时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模型计算量非常夸张。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EA0584D-7C2A-7E89-9C46-5240E367D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Decoder-Only Transformers: The Workhorse of Generative LLMs">
            <a:extLst>
              <a:ext uri="{FF2B5EF4-FFF2-40B4-BE49-F238E27FC236}">
                <a16:creationId xmlns:a16="http://schemas.microsoft.com/office/drawing/2014/main" id="{11A73509-DE23-C9B6-F25F-EFAAEE812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2" r="52241" b="38659"/>
          <a:stretch/>
        </p:blipFill>
        <p:spPr bwMode="auto">
          <a:xfrm>
            <a:off x="1004711" y="2991555"/>
            <a:ext cx="9483489" cy="301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9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38562</TotalTime>
  <Words>1128</Words>
  <Application>Microsoft Macintosh PowerPoint</Application>
  <PresentationFormat>自定义</PresentationFormat>
  <Paragraphs>91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53" baseType="lpstr">
      <vt:lpstr>-apple-system</vt:lpstr>
      <vt:lpstr>Microsoft YaHei</vt:lpstr>
      <vt:lpstr>Microsoft YaHei</vt:lpstr>
      <vt:lpstr>ACGN-MiaoGB-Flash</vt:lpstr>
      <vt:lpstr>MathJax_Main</vt:lpstr>
      <vt:lpstr>PingFang SC Semibold</vt:lpstr>
      <vt:lpstr>Arial</vt:lpstr>
      <vt:lpstr>Calibri</vt:lpstr>
      <vt:lpstr>Cambria Math</vt:lpstr>
      <vt:lpstr>Futura Medium</vt:lpstr>
      <vt:lpstr>Futura Medium</vt:lpstr>
      <vt:lpstr>Georgia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Transformer Attention</vt:lpstr>
      <vt:lpstr>Dot-Product Attention</vt:lpstr>
      <vt:lpstr>Transformer 结构</vt:lpstr>
      <vt:lpstr>Transformer 结构</vt:lpstr>
      <vt:lpstr>Transformer 结构</vt:lpstr>
      <vt:lpstr>Attention 的计算</vt:lpstr>
      <vt:lpstr>PowerPoint 演示文稿</vt:lpstr>
      <vt:lpstr>Linear Attention</vt:lpstr>
      <vt:lpstr>PowerPoint 演示文稿</vt:lpstr>
      <vt:lpstr>Linear Attention</vt:lpstr>
      <vt:lpstr>Linear Attention</vt:lpstr>
      <vt:lpstr>Linear Attention</vt:lpstr>
      <vt:lpstr>Linear Attention</vt:lpstr>
      <vt:lpstr>Linear Attention</vt:lpstr>
      <vt:lpstr>Linear Attention</vt:lpstr>
      <vt:lpstr>PowerPoint 演示文稿</vt:lpstr>
      <vt:lpstr>Attention Free Transformer</vt:lpstr>
      <vt:lpstr>Attention Free Transformer</vt:lpstr>
      <vt:lpstr>Attention Free Transformer：Step1</vt:lpstr>
      <vt:lpstr>Attention Free Transformer：Step2</vt:lpstr>
      <vt:lpstr>Attention Free Transformer：Step3</vt:lpstr>
      <vt:lpstr>Attention Free Transformer：Step4</vt:lpstr>
      <vt:lpstr>Attention Free Transformer</vt:lpstr>
      <vt:lpstr>PowerPoint 演示文稿</vt:lpstr>
      <vt:lpstr>PowerPoint 演示文稿</vt:lpstr>
      <vt:lpstr>关于本内容</vt:lpstr>
      <vt:lpstr>PowerPoint 演示文稿</vt:lpstr>
      <vt:lpstr>Reference 参考&amp;引用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10980</cp:revision>
  <cp:lastPrinted>2023-09-08T09:14:01Z</cp:lastPrinted>
  <dcterms:created xsi:type="dcterms:W3CDTF">2020-08-28T08:44:19Z</dcterms:created>
  <dcterms:modified xsi:type="dcterms:W3CDTF">2024-09-16T06:09:44Z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